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8" r:id="rId5"/>
    <p:sldId id="256" r:id="rId6"/>
    <p:sldId id="257" r:id="rId7"/>
    <p:sldId id="259" r:id="rId8"/>
    <p:sldId id="260" r:id="rId9"/>
    <p:sldId id="261" r:id="rId10"/>
    <p:sldId id="262" r:id="rId11"/>
    <p:sldId id="266" r:id="rId12"/>
    <p:sldId id="265" r:id="rId13"/>
    <p:sldId id="264" r:id="rId14"/>
    <p:sldId id="263" r:id="rId15"/>
    <p:sldId id="267" r:id="rId16"/>
    <p:sldId id="268" r:id="rId17"/>
    <p:sldId id="269" r:id="rId18"/>
    <p:sldId id="270" r:id="rId19"/>
    <p:sldId id="271" r:id="rId20"/>
    <p:sldId id="258" r:id="rId21"/>
    <p:sldId id="272" r:id="rId22"/>
    <p:sldId id="273" r:id="rId23"/>
    <p:sldId id="274" r:id="rId24"/>
    <p:sldId id="275" r:id="rId25"/>
    <p:sldId id="276" r:id="rId26"/>
    <p:sldId id="277" r:id="rId27"/>
    <p:sldId id="281" r:id="rId28"/>
    <p:sldId id="279" r:id="rId29"/>
    <p:sldId id="280" r:id="rId30"/>
    <p:sldId id="282" r:id="rId31"/>
    <p:sldId id="283" r:id="rId3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2BB0F-0EE3-4722-9692-B852179CCC0C}" v="84" dt="2024-03-06T23:11:12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253C4-E226-FF57-1D49-F624C8CFE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DE95A3-CD1C-5A64-CBE6-A119046AE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FA45B2-38EB-DEA4-85B5-9FABF48E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4611B-9A24-50EF-70E6-660E003D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68C7C3-CD96-86E1-3F51-1291AE88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667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55E1-A608-2559-C033-44F5F837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E3ABBF-7CDE-A883-E58B-B40D502E6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1D3A4F-D126-9534-BDB5-41E6D2B59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C8BC2E-A0B1-7938-EE3F-5AC665B7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65BD5F-13B9-FD63-E4B9-8EACD09E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684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227B15-4E51-F89E-774E-6BBC29556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12D57D-4470-CB4B-2D42-297076B54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DD0F4A-39E0-76C9-CC63-A512CB9E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7F15FA-6A82-73E4-7502-0C187B93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6C3673-C6FD-840E-94D6-405401F4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260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0CEB3-3EA8-BD5C-E811-90040100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489B52-F44A-9A4E-F407-BC67048B4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C4A4C-6EF3-D795-4F56-CBAE1AD2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CAC8D7-59A6-FEC0-0EA4-2ADD6409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BC769A-61B2-9958-59EA-4924BF44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201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A9E5E-4B69-B7DE-D9D1-B31F0C94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B58082-3453-007B-98DB-D23C54178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FF6A68-B7D3-FB9D-CC65-4383F0787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7FA2F8-EF6E-5274-67CE-76F9BBBA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D511B3-21F7-DC67-9C24-5C285B45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560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A782-D4D4-01E6-8269-9375F8FF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BE70B3-396C-DFFE-1D6E-099093220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6DCD53-69A1-3EC1-1641-1DC6F07AA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BEC60C-9102-6C06-A34C-CC612B6F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3DD277-7E6E-7EF0-D965-54825546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007EB2-4004-C9DF-8910-5B93DE7F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0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0053A-76DB-3B6C-8963-06CAF206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2F0850-CB3A-5B05-FD21-01CDDBF77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10CB0D-E8DE-604D-3A00-656957FD8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7FE2D8-CCF4-4728-1766-A45F54FAB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F0631D-4511-8C22-36C0-9C6957691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0C5A0D-30F9-2A5E-4C30-4C8EF2CD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572DCD-3B07-5F17-26A9-31CF2A232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B4AD1F-1ADC-DD68-4507-996A1A8E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046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9318B-221C-2316-ECEF-2CAC702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6B66D9-3451-3E00-7E66-6BCF2287F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2AC25B-C195-9CC1-990F-7374A454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EE0C3A-8CD4-D9A2-C4C9-DD6EC1F4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8975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45C02F-AFBC-15B3-C360-DE65C961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8ADF93-94A0-E94B-B928-ACA0A23A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FBFA2F-FAEC-93B8-E054-8D5A3DDF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543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D36BF-8746-9F9D-8377-4BD516886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5A4437-FC0A-DEF0-8E94-CC30851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589EF5-469C-8625-2296-987141487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950F7B-536D-AF8F-DAE8-E7A8FDE9B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3199D9-BDD5-97D8-65A1-F27E5C58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BD41CF-E983-FFBD-7E1C-4735AD58D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400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BA2C6-FD7C-D3B2-B2CB-787E743B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04FA25-F14E-A66D-2D11-58D3CB3DD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3B98B6-8409-00DD-3C7E-10CEAB800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2741ED-C4F3-B6C6-A682-F1C5945C4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2284BD-E489-6343-634B-EFE25E53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3D2B55-F156-E915-D627-BF8917BD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2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77C700-EA4A-D749-F3D5-B0B73B77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70F054-4C6C-8C32-E73F-822559053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702F06-F175-A372-C783-799CDAB3D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526BEB-B7BA-461A-BFB4-BC37C30A3785}" type="datetimeFigureOut">
              <a:rPr lang="es-MX" smtClean="0"/>
              <a:t>21/03/2024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B4046B-B5F2-556F-3B00-4939C0F3F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B4309D-C022-A1DF-9BCC-5575D76D7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188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verthewire.org/wargames/bandit/bandit0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82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ué es una función en programación? | Kiko Palomares">
            <a:extLst>
              <a:ext uri="{FF2B5EF4-FFF2-40B4-BE49-F238E27FC236}">
                <a16:creationId xmlns:a16="http://schemas.microsoft.com/office/drawing/2014/main" id="{8CB8CB06-FD78-FD19-92D9-1ACE2E1A6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2209" r="9140" b="37757"/>
          <a:stretch/>
        </p:blipFill>
        <p:spPr bwMode="auto">
          <a:xfrm>
            <a:off x="1743074" y="2181639"/>
            <a:ext cx="8705850" cy="302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65873E-8CDA-31CF-C9BB-26C246C109F3}"/>
              </a:ext>
            </a:extLst>
          </p:cNvPr>
          <p:cNvSpPr txBox="1"/>
          <p:nvPr/>
        </p:nvSpPr>
        <p:spPr>
          <a:xfrm>
            <a:off x="4682728" y="0"/>
            <a:ext cx="282654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Comandos I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53AB9D-C791-0CFF-4E4F-0E34BF168F96}"/>
              </a:ext>
            </a:extLst>
          </p:cNvPr>
          <p:cNvSpPr txBox="1"/>
          <p:nvPr/>
        </p:nvSpPr>
        <p:spPr>
          <a:xfrm>
            <a:off x="238124" y="781735"/>
            <a:ext cx="11820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dirty="0">
                <a:effectLst/>
                <a:latin typeface="Söhne"/>
              </a:rPr>
              <a:t>Es una secuencia de palabras que la computadora reconoce como una instrucción para realizar una tarea específica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412695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E9357BF-CC2B-DE79-28F1-8CB8C9B61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5833" r="41015" b="9166"/>
          <a:stretch/>
        </p:blipFill>
        <p:spPr>
          <a:xfrm>
            <a:off x="1962150" y="0"/>
            <a:ext cx="8001000" cy="68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DA41F4D-6780-D4A6-B18F-A952DD9A6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5832" r="41015" b="79035"/>
          <a:stretch/>
        </p:blipFill>
        <p:spPr>
          <a:xfrm>
            <a:off x="257174" y="428624"/>
            <a:ext cx="11313914" cy="17240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140582-B4FF-37BB-5984-B1DDDCFCB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2" t="23434" r="38047" b="59445"/>
          <a:stretch/>
        </p:blipFill>
        <p:spPr>
          <a:xfrm>
            <a:off x="257174" y="2359818"/>
            <a:ext cx="11275447" cy="21383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9A3939-2F9E-7642-074D-67E29A7A8C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0" t="24028" r="40156" b="59722"/>
          <a:stretch/>
        </p:blipFill>
        <p:spPr>
          <a:xfrm>
            <a:off x="257173" y="4705350"/>
            <a:ext cx="11275447" cy="1981200"/>
          </a:xfrm>
          <a:prstGeom prst="rect">
            <a:avLst/>
          </a:prstGeom>
        </p:spPr>
      </p:pic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BF5BFF38-A55B-0E91-4101-004B81F8B6D1}"/>
              </a:ext>
            </a:extLst>
          </p:cNvPr>
          <p:cNvSpPr/>
          <p:nvPr/>
        </p:nvSpPr>
        <p:spPr>
          <a:xfrm>
            <a:off x="10735863" y="428624"/>
            <a:ext cx="771525" cy="80962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A087DB6-6BCC-22E5-FD5B-55C4966D75AE}"/>
              </a:ext>
            </a:extLst>
          </p:cNvPr>
          <p:cNvSpPr/>
          <p:nvPr/>
        </p:nvSpPr>
        <p:spPr>
          <a:xfrm>
            <a:off x="10618219" y="2421729"/>
            <a:ext cx="847725" cy="73342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en U 10">
            <a:extLst>
              <a:ext uri="{FF2B5EF4-FFF2-40B4-BE49-F238E27FC236}">
                <a16:creationId xmlns:a16="http://schemas.microsoft.com/office/drawing/2014/main" id="{08028A3E-32CC-9DEE-938E-901824CA5EFB}"/>
              </a:ext>
            </a:extLst>
          </p:cNvPr>
          <p:cNvSpPr/>
          <p:nvPr/>
        </p:nvSpPr>
        <p:spPr>
          <a:xfrm>
            <a:off x="10322945" y="4788694"/>
            <a:ext cx="1209675" cy="762000"/>
          </a:xfrm>
          <a:prstGeom prst="utur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44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5307898-17EF-CABE-C549-473ED4643230}"/>
              </a:ext>
            </a:extLst>
          </p:cNvPr>
          <p:cNvSpPr txBox="1"/>
          <p:nvPr/>
        </p:nvSpPr>
        <p:spPr>
          <a:xfrm>
            <a:off x="114300" y="64161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2"/>
              </a:rPr>
              <a:t>https://overthewire.org/wargames/bandit/bandit0.html</a:t>
            </a:r>
            <a:endParaRPr lang="es-MX" dirty="0"/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86A897-AFD7-C0F2-DE98-5F0C27EBE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9" t="14226" r="792" b="45933"/>
          <a:stretch/>
        </p:blipFill>
        <p:spPr>
          <a:xfrm>
            <a:off x="323850" y="866774"/>
            <a:ext cx="11420475" cy="234315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140A285-5DAA-85A6-D025-C0634A0D1FEC}"/>
              </a:ext>
            </a:extLst>
          </p:cNvPr>
          <p:cNvSpPr txBox="1"/>
          <p:nvPr/>
        </p:nvSpPr>
        <p:spPr>
          <a:xfrm>
            <a:off x="4682728" y="0"/>
            <a:ext cx="282654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Bandit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731190-739B-CC0D-8A39-448F2D52BA97}"/>
              </a:ext>
            </a:extLst>
          </p:cNvPr>
          <p:cNvSpPr txBox="1"/>
          <p:nvPr/>
        </p:nvSpPr>
        <p:spPr>
          <a:xfrm>
            <a:off x="385761" y="3429000"/>
            <a:ext cx="114204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Pontano Sans"/>
              </a:rPr>
              <a:t>The goal of this level is for you to log into the game using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SSH</a:t>
            </a:r>
            <a:r>
              <a:rPr lang="en-US" sz="3200" b="0" i="0" dirty="0">
                <a:effectLst/>
                <a:latin typeface="Pontano Sans"/>
              </a:rPr>
              <a:t>. The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host</a:t>
            </a:r>
            <a:r>
              <a:rPr lang="en-US" sz="3200" b="0" i="0" dirty="0">
                <a:effectLst/>
                <a:latin typeface="Pontano Sans"/>
              </a:rPr>
              <a:t> to which you need to connect is 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bandit.labs.overthewire.org</a:t>
            </a:r>
            <a:r>
              <a:rPr lang="en-US" sz="3200" b="0" i="0" dirty="0">
                <a:effectLst/>
                <a:latin typeface="Pontano Sans"/>
              </a:rPr>
              <a:t>, on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port 2220</a:t>
            </a:r>
            <a:r>
              <a:rPr lang="en-US" sz="3200" b="0" i="0" dirty="0">
                <a:effectLst/>
                <a:latin typeface="Pontano Sans"/>
              </a:rPr>
              <a:t>. The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username</a:t>
            </a:r>
            <a:r>
              <a:rPr lang="en-US" sz="3200" b="0" i="0" dirty="0">
                <a:effectLst/>
                <a:latin typeface="Pontano Sans"/>
              </a:rPr>
              <a:t> is 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bandit0</a:t>
            </a:r>
            <a:r>
              <a:rPr lang="en-US" sz="3200" dirty="0">
                <a:latin typeface="Pontano Sans"/>
              </a:rPr>
              <a:t> </a:t>
            </a:r>
            <a:r>
              <a:rPr lang="en-US" sz="3200" b="0" i="0" dirty="0">
                <a:effectLst/>
                <a:latin typeface="Pontano Sans"/>
              </a:rPr>
              <a:t>and the password is 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bandit0</a:t>
            </a:r>
            <a:r>
              <a:rPr lang="en-US" sz="3200" dirty="0">
                <a:solidFill>
                  <a:srgbClr val="FF0000"/>
                </a:solidFill>
                <a:latin typeface="Pontano Sans"/>
              </a:rPr>
              <a:t>.</a:t>
            </a:r>
            <a:r>
              <a:rPr lang="en-US" sz="3200" b="0" i="0" dirty="0">
                <a:effectLst/>
                <a:latin typeface="Pontano Sans"/>
              </a:rPr>
              <a:t> </a:t>
            </a:r>
            <a:r>
              <a:rPr lang="en-US" b="0" i="0" dirty="0">
                <a:solidFill>
                  <a:srgbClr val="FFFFFF"/>
                </a:solidFill>
                <a:effectLst/>
                <a:latin typeface="Pontano Sans"/>
              </a:rPr>
              <a:t>find out how to beat Level 1.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3292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Â¿Que es un Host y Hosting?">
            <a:extLst>
              <a:ext uri="{FF2B5EF4-FFF2-40B4-BE49-F238E27FC236}">
                <a16:creationId xmlns:a16="http://schemas.microsoft.com/office/drawing/2014/main" id="{5EF16D3F-BA6F-0CD0-2A22-057CE4D3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0" y="853438"/>
            <a:ext cx="5010180" cy="26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1FCA30A-63E5-891A-8730-5F8986008105}"/>
              </a:ext>
            </a:extLst>
          </p:cNvPr>
          <p:cNvSpPr txBox="1"/>
          <p:nvPr/>
        </p:nvSpPr>
        <p:spPr>
          <a:xfrm>
            <a:off x="4100142" y="0"/>
            <a:ext cx="399171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HOST y PUERTO 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5124" name="Picture 4" descr="modelo 3d Edificio del hotel de dibujos animados - TurboSquid 1550013">
            <a:extLst>
              <a:ext uri="{FF2B5EF4-FFF2-40B4-BE49-F238E27FC236}">
                <a16:creationId xmlns:a16="http://schemas.microsoft.com/office/drawing/2014/main" id="{DFDCFD7E-834F-7278-7D14-8D873E342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1833">
                        <a14:foregroundMark x1="9000" y1="33500" x2="6000" y2="42000"/>
                        <a14:foregroundMark x1="6000" y1="42000" x2="7500" y2="78667"/>
                        <a14:foregroundMark x1="91833" y1="27833" x2="91000" y2="72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04" b="17027"/>
          <a:stretch/>
        </p:blipFill>
        <p:spPr bwMode="auto">
          <a:xfrm>
            <a:off x="5833419" y="500137"/>
            <a:ext cx="5010180" cy="36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4E9371B-38B6-BC2D-DC58-6F4D0F224C27}"/>
              </a:ext>
            </a:extLst>
          </p:cNvPr>
          <p:cNvSpPr txBox="1"/>
          <p:nvPr/>
        </p:nvSpPr>
        <p:spPr>
          <a:xfrm>
            <a:off x="222421" y="4176074"/>
            <a:ext cx="115494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dirty="0">
                <a:effectLst/>
                <a:latin typeface="Google Sans"/>
              </a:rPr>
              <a:t>Un anfitrión (del inglés host) es un dispositivo conectado a Internet (o una red de área local). Algunos anfitriones denominados servidores (en-US) ofrecen servicios adicionales como servir páginas web o alojar archivos y correos electrónicos.</a:t>
            </a:r>
            <a:endParaRPr lang="es-MX" sz="24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B875CB-EE5F-F7E3-68EC-6AE7EC32A1EA}"/>
              </a:ext>
            </a:extLst>
          </p:cNvPr>
          <p:cNvSpPr txBox="1"/>
          <p:nvPr/>
        </p:nvSpPr>
        <p:spPr>
          <a:xfrm>
            <a:off x="436604" y="5828586"/>
            <a:ext cx="111210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dirty="0">
                <a:effectLst/>
                <a:latin typeface="Söhne"/>
              </a:rPr>
              <a:t>Es como una dirección específica en el host que indica qué tipo de actividad se está realizando.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135007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FF1E40B-8136-702C-CED2-AA5F8B2816E4}"/>
              </a:ext>
            </a:extLst>
          </p:cNvPr>
          <p:cNvSpPr txBox="1"/>
          <p:nvPr/>
        </p:nvSpPr>
        <p:spPr>
          <a:xfrm>
            <a:off x="201826" y="1000274"/>
            <a:ext cx="117883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dirty="0">
                <a:effectLst/>
                <a:latin typeface="Söhne"/>
              </a:rPr>
              <a:t>SSH te permite conectarte a otra computadora a través de Internet y usarla como si estuvieras sentado frente a ella. Puedes ejecutar comandos en la línea de comandos, transferir archivos y realizar otras tareas de administración remota de forma segura</a:t>
            </a:r>
            <a:endParaRPr lang="es-MX" sz="24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F06D2A-5DEA-3FEE-4A52-8F930C2C4008}"/>
              </a:ext>
            </a:extLst>
          </p:cNvPr>
          <p:cNvSpPr txBox="1"/>
          <p:nvPr/>
        </p:nvSpPr>
        <p:spPr>
          <a:xfrm>
            <a:off x="3841800" y="0"/>
            <a:ext cx="450839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SSH (</a:t>
            </a:r>
            <a:r>
              <a:rPr lang="es-MX" sz="3600" kern="1200" dirty="0" err="1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Secure</a:t>
            </a: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Shell)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E0E33D-F7F5-46FC-BFE0-A8B5BF59434D}"/>
              </a:ext>
            </a:extLst>
          </p:cNvPr>
          <p:cNvSpPr txBox="1"/>
          <p:nvPr/>
        </p:nvSpPr>
        <p:spPr>
          <a:xfrm>
            <a:off x="3047999" y="28856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 err="1">
                <a:latin typeface="Consolas" panose="020B0609020204030204" pitchFamily="49" charset="0"/>
              </a:rPr>
              <a:t>ssh</a:t>
            </a:r>
            <a:r>
              <a:rPr lang="es-MX" sz="2800" b="1" dirty="0">
                <a:latin typeface="Consolas" panose="020B0609020204030204" pitchFamily="49" charset="0"/>
              </a:rPr>
              <a:t> -p puerto </a:t>
            </a:r>
            <a:r>
              <a:rPr lang="es-MX" sz="2800" b="1" dirty="0" err="1">
                <a:latin typeface="Consolas" panose="020B0609020204030204" pitchFamily="49" charset="0"/>
              </a:rPr>
              <a:t>usuario@host</a:t>
            </a:r>
            <a:endParaRPr lang="es-MX" sz="2800" b="1" dirty="0">
              <a:latin typeface="Consolas" panose="020B06090202040302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B07AB9-9B0B-1985-75A7-472012F0B29B}"/>
              </a:ext>
            </a:extLst>
          </p:cNvPr>
          <p:cNvSpPr txBox="1"/>
          <p:nvPr/>
        </p:nvSpPr>
        <p:spPr>
          <a:xfrm>
            <a:off x="280086" y="3559431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Pontano Sans"/>
              </a:rPr>
              <a:t>Host:</a:t>
            </a:r>
            <a:r>
              <a:rPr lang="en-US" sz="2800" b="1" dirty="0">
                <a:solidFill>
                  <a:srgbClr val="FF0000"/>
                </a:solidFill>
                <a:latin typeface="Pontano Sans"/>
              </a:rPr>
              <a:t>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Pontano Sans"/>
              </a:rPr>
              <a:t>bandit.labs.overthewire.org</a:t>
            </a:r>
            <a:endParaRPr lang="es-MX" sz="2800" b="1" i="0" dirty="0">
              <a:solidFill>
                <a:srgbClr val="FF0000"/>
              </a:solidFill>
              <a:effectLst/>
              <a:latin typeface="Pontano Sans"/>
            </a:endParaRPr>
          </a:p>
          <a:p>
            <a:r>
              <a:rPr lang="es-MX" sz="2800" b="1" dirty="0">
                <a:latin typeface="Pontano Sans"/>
              </a:rPr>
              <a:t>Puerto:</a:t>
            </a:r>
            <a:r>
              <a:rPr lang="es-MX" sz="2800" b="1" dirty="0">
                <a:solidFill>
                  <a:srgbClr val="FF0000"/>
                </a:solidFill>
                <a:latin typeface="Pontano Sans"/>
              </a:rPr>
              <a:t> 2220</a:t>
            </a:r>
          </a:p>
          <a:p>
            <a:r>
              <a:rPr lang="es-MX" sz="2800" b="1" i="0" dirty="0">
                <a:effectLst/>
                <a:latin typeface="Pontano Sans"/>
              </a:rPr>
              <a:t>Usuario:</a:t>
            </a:r>
            <a:r>
              <a:rPr lang="es-MX" sz="2800" b="1" i="0" dirty="0">
                <a:solidFill>
                  <a:srgbClr val="FF0000"/>
                </a:solidFill>
                <a:effectLst/>
                <a:latin typeface="Pontano Sans"/>
              </a:rPr>
              <a:t> bandit0</a:t>
            </a:r>
          </a:p>
          <a:p>
            <a:r>
              <a:rPr lang="es-MX" sz="2800" b="1" i="0" dirty="0">
                <a:effectLst/>
                <a:latin typeface="Pontano Sans"/>
              </a:rPr>
              <a:t>Password:</a:t>
            </a:r>
            <a:r>
              <a:rPr lang="es-MX" sz="2800" b="1" i="0" dirty="0">
                <a:solidFill>
                  <a:srgbClr val="FF0000"/>
                </a:solidFill>
                <a:effectLst/>
                <a:latin typeface="Pontano Sans"/>
              </a:rPr>
              <a:t> bandit0</a:t>
            </a:r>
            <a:endParaRPr lang="en-US" sz="2800" b="1" i="0" dirty="0">
              <a:effectLst/>
              <a:latin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382620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1829D6-24FF-0CC5-A0CF-7E2F5DB85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92" r="11838" b="32549"/>
          <a:stretch/>
        </p:blipFill>
        <p:spPr>
          <a:xfrm>
            <a:off x="411893" y="542971"/>
            <a:ext cx="10748682" cy="3110754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2F30F92-8F75-83C9-0B24-AAD9E9CD8F27}"/>
              </a:ext>
            </a:extLst>
          </p:cNvPr>
          <p:cNvCxnSpPr>
            <a:cxnSpLocks/>
          </p:cNvCxnSpPr>
          <p:nvPr/>
        </p:nvCxnSpPr>
        <p:spPr>
          <a:xfrm flipV="1">
            <a:off x="1128584" y="3429000"/>
            <a:ext cx="0" cy="315303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D2A08BD-F182-41DC-D136-798A1D2E734E}"/>
              </a:ext>
            </a:extLst>
          </p:cNvPr>
          <p:cNvCxnSpPr>
            <a:cxnSpLocks/>
          </p:cNvCxnSpPr>
          <p:nvPr/>
        </p:nvCxnSpPr>
        <p:spPr>
          <a:xfrm flipV="1">
            <a:off x="2178909" y="3428999"/>
            <a:ext cx="0" cy="261757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9CF5F6A-0B2E-C903-920A-23DDCBF4923A}"/>
              </a:ext>
            </a:extLst>
          </p:cNvPr>
          <p:cNvCxnSpPr>
            <a:cxnSpLocks/>
          </p:cNvCxnSpPr>
          <p:nvPr/>
        </p:nvCxnSpPr>
        <p:spPr>
          <a:xfrm flipV="1">
            <a:off x="2965622" y="3428999"/>
            <a:ext cx="0" cy="147251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EDD34B8-2D9B-273B-66BC-48AC709FDF6D}"/>
              </a:ext>
            </a:extLst>
          </p:cNvPr>
          <p:cNvSpPr txBox="1"/>
          <p:nvPr/>
        </p:nvSpPr>
        <p:spPr>
          <a:xfrm>
            <a:off x="192439" y="6149302"/>
            <a:ext cx="450839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8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Usuario actual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6CEA8B-F563-30D3-C6A1-C884154E3857}"/>
              </a:ext>
            </a:extLst>
          </p:cNvPr>
          <p:cNvSpPr txBox="1"/>
          <p:nvPr/>
        </p:nvSpPr>
        <p:spPr>
          <a:xfrm>
            <a:off x="2015303" y="5607991"/>
            <a:ext cx="20579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  <a:r>
              <a:rPr lang="es-MX" sz="28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aquina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53119BE-984E-A88D-DADE-7891B29E1510}"/>
              </a:ext>
            </a:extLst>
          </p:cNvPr>
          <p:cNvSpPr txBox="1"/>
          <p:nvPr/>
        </p:nvSpPr>
        <p:spPr>
          <a:xfrm>
            <a:off x="2262769" y="4462932"/>
            <a:ext cx="450839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8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Directorio actual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8697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F505008-429F-9F0A-F4EC-78DB6A9E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9" y="687236"/>
            <a:ext cx="11792708" cy="283855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7E5B391-A076-FA55-96C1-5C7F9186A286}"/>
              </a:ext>
            </a:extLst>
          </p:cNvPr>
          <p:cNvSpPr txBox="1"/>
          <p:nvPr/>
        </p:nvSpPr>
        <p:spPr>
          <a:xfrm>
            <a:off x="4625063" y="0"/>
            <a:ext cx="313498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Comandos II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399276-B6E7-FFA7-DE5C-B8AC8FDD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8" y="4158176"/>
            <a:ext cx="11015463" cy="20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01C433-9A80-235E-B1C4-2CADA44133AB}"/>
              </a:ext>
            </a:extLst>
          </p:cNvPr>
          <p:cNvSpPr txBox="1"/>
          <p:nvPr/>
        </p:nvSpPr>
        <p:spPr>
          <a:xfrm>
            <a:off x="4344976" y="74140"/>
            <a:ext cx="37610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-&gt; manual 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6BE840-7DD2-3A31-0BC7-21FD9554E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6" t="43006" r="37941" b="37908"/>
          <a:stretch/>
        </p:blipFill>
        <p:spPr>
          <a:xfrm>
            <a:off x="546846" y="1474815"/>
            <a:ext cx="7019365" cy="13088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19CA8D-3578-4EB2-3411-6C344C0A5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62" b="50846"/>
          <a:stretch/>
        </p:blipFill>
        <p:spPr>
          <a:xfrm>
            <a:off x="546845" y="3106031"/>
            <a:ext cx="10461813" cy="33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46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503C86C-9CFF-4E65-89B4-1748CE817D6B}"/>
              </a:ext>
            </a:extLst>
          </p:cNvPr>
          <p:cNvSpPr txBox="1"/>
          <p:nvPr/>
        </p:nvSpPr>
        <p:spPr>
          <a:xfrm>
            <a:off x="4163985" y="0"/>
            <a:ext cx="37610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ls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-&gt; </a:t>
            </a: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list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E8403F5-04BA-B5F5-BE97-F0930692C747}"/>
              </a:ext>
            </a:extLst>
          </p:cNvPr>
          <p:cNvSpPr txBox="1"/>
          <p:nvPr/>
        </p:nvSpPr>
        <p:spPr>
          <a:xfrm>
            <a:off x="673443" y="5959453"/>
            <a:ext cx="10845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rgbClr val="C00000"/>
                </a:solidFill>
                <a:latin typeface="Söhne"/>
              </a:rPr>
              <a:t>Las opciones de un comando se pueden combinar</a:t>
            </a:r>
            <a:endParaRPr lang="es-MX" sz="3600" b="1" dirty="0">
              <a:solidFill>
                <a:srgbClr val="C0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CC237B-70A5-4725-8373-BC9E970CE815}"/>
              </a:ext>
            </a:extLst>
          </p:cNvPr>
          <p:cNvSpPr txBox="1"/>
          <p:nvPr/>
        </p:nvSpPr>
        <p:spPr>
          <a:xfrm>
            <a:off x="284204" y="1346610"/>
            <a:ext cx="108451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>
                <a:latin typeface="Söhne"/>
              </a:rPr>
              <a:t>Su función principal es enlistar los archivos y directorios en un directorio especifico</a:t>
            </a:r>
          </a:p>
          <a:p>
            <a:r>
              <a:rPr lang="es-MX" sz="3600" b="1" dirty="0">
                <a:latin typeface="Söhne"/>
              </a:rPr>
              <a:t>Tenemos las siguientes opciones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l(</a:t>
            </a:r>
            <a:r>
              <a:rPr lang="es-MX" sz="3600" b="1" dirty="0" err="1">
                <a:latin typeface="Söhne"/>
              </a:rPr>
              <a:t>list</a:t>
            </a:r>
            <a:r>
              <a:rPr lang="es-MX" sz="3600" b="1" dirty="0">
                <a:latin typeface="Söhne"/>
              </a:rPr>
              <a:t>): Enlistar en forma de lista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a(</a:t>
            </a:r>
            <a:r>
              <a:rPr lang="es-MX" sz="3600" b="1" dirty="0" err="1">
                <a:latin typeface="Söhne"/>
              </a:rPr>
              <a:t>all</a:t>
            </a:r>
            <a:r>
              <a:rPr lang="es-MX" sz="3600" b="1" dirty="0">
                <a:latin typeface="Söhne"/>
              </a:rPr>
              <a:t>): Enlistar todos los elementos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h(human-</a:t>
            </a:r>
            <a:r>
              <a:rPr lang="es-MX" sz="3600" b="1" dirty="0" err="1">
                <a:latin typeface="Söhne"/>
              </a:rPr>
              <a:t>readable</a:t>
            </a:r>
            <a:r>
              <a:rPr lang="es-MX" sz="3600" b="1" dirty="0">
                <a:latin typeface="Söhne"/>
              </a:rPr>
              <a:t>): Pa</a:t>
            </a:r>
            <a:r>
              <a:rPr lang="es-MX" sz="3600" b="1" i="0" dirty="0">
                <a:effectLst/>
                <a:latin typeface="Söhne"/>
              </a:rPr>
              <a:t>ra mostrar los tamaños de los archivos de una manera legible para humanos.</a:t>
            </a:r>
            <a:endParaRPr lang="es-MX" sz="3600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8249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7BF1C0-4122-7916-B64C-1C4C6EB564E4}"/>
              </a:ext>
            </a:extLst>
          </p:cNvPr>
          <p:cNvSpPr txBox="1"/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Sistema operativo de código libre basado en Unix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214C13-E076-E1BF-C297-6A29321AA659}"/>
              </a:ext>
            </a:extLst>
          </p:cNvPr>
          <p:cNvSpPr txBox="1"/>
          <p:nvPr/>
        </p:nvSpPr>
        <p:spPr>
          <a:xfrm>
            <a:off x="4630903" y="2247747"/>
            <a:ext cx="704652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 podemos encontrar de varias maneras en lo que son llamadas distribuciones 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379F25C-8CD7-DF10-0CFB-EBABD20E750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21" y="128826"/>
            <a:ext cx="1416979" cy="1416979"/>
          </a:xfrm>
          <a:prstGeom prst="rect">
            <a:avLst/>
          </a:prstGeom>
        </p:spPr>
      </p:pic>
      <p:pic>
        <p:nvPicPr>
          <p:cNvPr id="1034" name="Picture 10" descr="What is Kali Linux? Everything to know about the popular Linux distro">
            <a:extLst>
              <a:ext uri="{FF2B5EF4-FFF2-40B4-BE49-F238E27FC236}">
                <a16:creationId xmlns:a16="http://schemas.microsoft.com/office/drawing/2014/main" id="{FC75807E-CBF2-43F2-1712-9D6949D26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0" t="11428" r="24089" b="12517"/>
          <a:stretch/>
        </p:blipFill>
        <p:spPr bwMode="auto">
          <a:xfrm>
            <a:off x="9595585" y="4369763"/>
            <a:ext cx="1048005" cy="87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chlinux, Arch linux icon">
            <a:extLst>
              <a:ext uri="{FF2B5EF4-FFF2-40B4-BE49-F238E27FC236}">
                <a16:creationId xmlns:a16="http://schemas.microsoft.com/office/drawing/2014/main" id="{4CBE0C3B-3DDD-8A9C-DFD7-382635D3A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646" y="4369763"/>
            <a:ext cx="874381" cy="87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97709F4-9E81-D785-92AF-115E4AD31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308" y="4369763"/>
            <a:ext cx="1310781" cy="87438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E415E2-F00C-B210-7EAA-5292A5E325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r="20646"/>
          <a:stretch/>
        </p:blipFill>
        <p:spPr>
          <a:xfrm>
            <a:off x="5664746" y="4311806"/>
            <a:ext cx="1048005" cy="9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18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FC23652-F25C-9A21-A77D-48D524EF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578"/>
            <a:ext cx="12192000" cy="33973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1C050A-D4EF-06D1-6FE1-8EEA595CC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37" y="3906022"/>
            <a:ext cx="7131628" cy="28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3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4B7CAF6-8962-4E57-C685-58152A1C7BD2}"/>
              </a:ext>
            </a:extLst>
          </p:cNvPr>
          <p:cNvSpPr txBox="1"/>
          <p:nvPr/>
        </p:nvSpPr>
        <p:spPr>
          <a:xfrm>
            <a:off x="3441235" y="0"/>
            <a:ext cx="5309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cd -&gt; chance </a:t>
            </a: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directory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496E00-281B-1CF3-099C-7EADA322D82E}"/>
              </a:ext>
            </a:extLst>
          </p:cNvPr>
          <p:cNvSpPr txBox="1"/>
          <p:nvPr/>
        </p:nvSpPr>
        <p:spPr>
          <a:xfrm>
            <a:off x="197707" y="1308050"/>
            <a:ext cx="11821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dirty="0">
                <a:effectLst/>
                <a:latin typeface="Söhne"/>
              </a:rPr>
              <a:t>Su función principal, que es cambiar el directorio actual del usuario en la línea de comandos.</a:t>
            </a:r>
            <a:endParaRPr lang="es-MX" sz="24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5DECA57-8F52-6CD1-5909-D1A17960A09A}"/>
              </a:ext>
            </a:extLst>
          </p:cNvPr>
          <p:cNvSpPr txBox="1"/>
          <p:nvPr/>
        </p:nvSpPr>
        <p:spPr>
          <a:xfrm>
            <a:off x="407771" y="2483432"/>
            <a:ext cx="108451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>
                <a:latin typeface="Söhne"/>
              </a:rPr>
              <a:t>Principales entradas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cd  : nos llevara al inicio del usuario actual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cd .. : te llevara una carpeta anterior a la actual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cd - : te llevara al directorio anterior al que estabas antes de ejecutar el ultimo cd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cd / : te llevara al directorio raíz del sistema </a:t>
            </a:r>
          </a:p>
        </p:txBody>
      </p:sp>
    </p:spTree>
    <p:extLst>
      <p:ext uri="{BB962C8B-B14F-4D97-AF65-F5344CB8AC3E}">
        <p14:creationId xmlns:p14="http://schemas.microsoft.com/office/powerpoint/2010/main" val="2085804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43E5980-F4E7-7787-56C1-B0D7A20434CF}"/>
              </a:ext>
            </a:extLst>
          </p:cNvPr>
          <p:cNvSpPr txBox="1"/>
          <p:nvPr/>
        </p:nvSpPr>
        <p:spPr>
          <a:xfrm>
            <a:off x="3441235" y="0"/>
            <a:ext cx="5309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cat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-&gt; </a:t>
            </a: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concatenate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F20AD8-405C-1563-B3E6-7D08F5FA087C}"/>
              </a:ext>
            </a:extLst>
          </p:cNvPr>
          <p:cNvSpPr txBox="1"/>
          <p:nvPr/>
        </p:nvSpPr>
        <p:spPr>
          <a:xfrm>
            <a:off x="197707" y="1308050"/>
            <a:ext cx="11821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latin typeface="Söhne"/>
              </a:rPr>
              <a:t>Su principal función es concatenar y mostrar archivos de texto</a:t>
            </a:r>
            <a:endParaRPr lang="es-MX" sz="24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2E7307C-0238-37A8-F0C7-22D670BE2796}"/>
              </a:ext>
            </a:extLst>
          </p:cNvPr>
          <p:cNvSpPr txBox="1"/>
          <p:nvPr/>
        </p:nvSpPr>
        <p:spPr>
          <a:xfrm>
            <a:off x="391296" y="2129205"/>
            <a:ext cx="108451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latin typeface="Söhne"/>
              </a:rPr>
              <a:t>Principales entradas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200" b="1" dirty="0" err="1">
                <a:latin typeface="Söhne"/>
              </a:rPr>
              <a:t>cat</a:t>
            </a:r>
            <a:r>
              <a:rPr lang="es-MX" sz="3200" b="1" dirty="0">
                <a:latin typeface="Söhne"/>
              </a:rPr>
              <a:t> archivo.txt : mostrar el contenido de un archivo en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200" b="1" dirty="0" err="1">
                <a:latin typeface="Söhne"/>
              </a:rPr>
              <a:t>cat</a:t>
            </a:r>
            <a:r>
              <a:rPr lang="es-MX" sz="3200" b="1" dirty="0">
                <a:latin typeface="Söhne"/>
              </a:rPr>
              <a:t> archivo1.txt archivo2.txt &gt; archivo3.txt concatenar varios archivos en uno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200" b="1" dirty="0" err="1">
                <a:latin typeface="Söhne"/>
              </a:rPr>
              <a:t>cat</a:t>
            </a:r>
            <a:r>
              <a:rPr lang="es-MX" sz="3200" b="1" dirty="0">
                <a:latin typeface="Söhne"/>
              </a:rPr>
              <a:t> n archivo.txt: Mostrar n líneas de un archivo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200" b="1" dirty="0" err="1">
                <a:latin typeface="Söhne"/>
              </a:rPr>
              <a:t>cat</a:t>
            </a:r>
            <a:r>
              <a:rPr lang="es-MX" sz="3200" b="1" dirty="0">
                <a:latin typeface="Söhne"/>
              </a:rPr>
              <a:t> archivo1.txt archivo2.txt : concatenar varios archivos y mostrar en terminal</a:t>
            </a:r>
          </a:p>
        </p:txBody>
      </p:sp>
    </p:spTree>
    <p:extLst>
      <p:ext uri="{BB962C8B-B14F-4D97-AF65-F5344CB8AC3E}">
        <p14:creationId xmlns:p14="http://schemas.microsoft.com/office/powerpoint/2010/main" val="2962930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C64FA6D-5FFD-04AD-3A81-588CA6878D0C}"/>
              </a:ext>
            </a:extLst>
          </p:cNvPr>
          <p:cNvSpPr txBox="1"/>
          <p:nvPr/>
        </p:nvSpPr>
        <p:spPr>
          <a:xfrm>
            <a:off x="3441235" y="0"/>
            <a:ext cx="5309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file -&gt; File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B2DC95-5AC7-5CEF-2608-3BB58BD8FA54}"/>
              </a:ext>
            </a:extLst>
          </p:cNvPr>
          <p:cNvSpPr txBox="1"/>
          <p:nvPr/>
        </p:nvSpPr>
        <p:spPr>
          <a:xfrm>
            <a:off x="393235" y="1409356"/>
            <a:ext cx="116257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i="0" dirty="0">
                <a:effectLst/>
                <a:latin typeface="Söhne"/>
              </a:rPr>
              <a:t>Su función principal es identificar y mostrar información sobre el tipo de archivo</a:t>
            </a:r>
            <a:endParaRPr lang="es-MX" sz="28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A1C7799-403B-62C9-7772-E9853CF9A436}"/>
              </a:ext>
            </a:extLst>
          </p:cNvPr>
          <p:cNvSpPr txBox="1"/>
          <p:nvPr/>
        </p:nvSpPr>
        <p:spPr>
          <a:xfrm>
            <a:off x="667264" y="4730748"/>
            <a:ext cx="106350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i="0" dirty="0">
                <a:effectLst/>
                <a:latin typeface="Söhne"/>
              </a:rPr>
              <a:t>Se utiliza para mostrar el uso del espacio en disco de archivos y directorios</a:t>
            </a:r>
            <a:endParaRPr lang="es-MX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5A748C-AC6C-CEC1-A905-57D218103C06}"/>
              </a:ext>
            </a:extLst>
          </p:cNvPr>
          <p:cNvSpPr txBox="1"/>
          <p:nvPr/>
        </p:nvSpPr>
        <p:spPr>
          <a:xfrm>
            <a:off x="3330023" y="2957211"/>
            <a:ext cx="5309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du -&gt; Disk </a:t>
            </a: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Usage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39053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6E229E8-1A44-8403-4365-FCAB9DB455B7}"/>
              </a:ext>
            </a:extLst>
          </p:cNvPr>
          <p:cNvSpPr txBox="1"/>
          <p:nvPr/>
        </p:nvSpPr>
        <p:spPr>
          <a:xfrm>
            <a:off x="683741" y="2967335"/>
            <a:ext cx="10709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/>
              <a:t>OPERACIONES DE LA SHELL</a:t>
            </a:r>
          </a:p>
        </p:txBody>
      </p:sp>
    </p:spTree>
    <p:extLst>
      <p:ext uri="{BB962C8B-B14F-4D97-AF65-F5344CB8AC3E}">
        <p14:creationId xmlns:p14="http://schemas.microsoft.com/office/powerpoint/2010/main" val="234443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B7B6385-641A-5C6A-E194-677E93AA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40" y="1734423"/>
            <a:ext cx="4133850" cy="12858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ECD06E-603D-3340-DCB8-A1908C09CA92}"/>
              </a:ext>
            </a:extLst>
          </p:cNvPr>
          <p:cNvSpPr txBox="1"/>
          <p:nvPr/>
        </p:nvSpPr>
        <p:spPr>
          <a:xfrm>
            <a:off x="3752239" y="234240"/>
            <a:ext cx="7273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latin typeface="Söhne"/>
              </a:rPr>
              <a:t>Ejecuta una línea de comando</a:t>
            </a:r>
            <a:endParaRPr lang="es-MX" sz="28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DF8EC69-FE6C-047C-8E17-E80876A9C866}"/>
              </a:ext>
            </a:extLst>
          </p:cNvPr>
          <p:cNvSpPr txBox="1"/>
          <p:nvPr/>
        </p:nvSpPr>
        <p:spPr>
          <a:xfrm>
            <a:off x="229623" y="1157004"/>
            <a:ext cx="291624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;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2CC045-C7CA-0706-76E7-939F36AF7292}"/>
              </a:ext>
            </a:extLst>
          </p:cNvPr>
          <p:cNvSpPr txBox="1"/>
          <p:nvPr/>
        </p:nvSpPr>
        <p:spPr>
          <a:xfrm>
            <a:off x="306522" y="234240"/>
            <a:ext cx="291624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</a:t>
            </a:r>
            <a:endParaRPr lang="es-MX" sz="3600" kern="1200" dirty="0">
              <a:solidFill>
                <a:srgbClr val="FF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151936-4008-9045-4DA0-7E3DFB6B77E7}"/>
              </a:ext>
            </a:extLst>
          </p:cNvPr>
          <p:cNvSpPr txBox="1"/>
          <p:nvPr/>
        </p:nvSpPr>
        <p:spPr>
          <a:xfrm>
            <a:off x="3752239" y="1180087"/>
            <a:ext cx="7273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/>
              <a:t>Separa comandos en la misma línea de comandos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AE86862-8075-9227-58BA-361FF8BBC744}"/>
              </a:ext>
            </a:extLst>
          </p:cNvPr>
          <p:cNvSpPr txBox="1"/>
          <p:nvPr/>
        </p:nvSpPr>
        <p:spPr>
          <a:xfrm>
            <a:off x="142613" y="3090037"/>
            <a:ext cx="291624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*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5E22B8-A05C-AA01-09AE-FB9D3598EC5B}"/>
              </a:ext>
            </a:extLst>
          </p:cNvPr>
          <p:cNvSpPr txBox="1"/>
          <p:nvPr/>
        </p:nvSpPr>
        <p:spPr>
          <a:xfrm>
            <a:off x="3752239" y="3090037"/>
            <a:ext cx="7273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/>
              <a:t>Corresponde con cualquier conjunto de caracteres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F6B3223-BD51-A629-BD95-0E9195F8D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53"/>
          <a:stretch/>
        </p:blipFill>
        <p:spPr>
          <a:xfrm>
            <a:off x="5952075" y="3634982"/>
            <a:ext cx="5383447" cy="28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0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351E907-3270-2CF7-2B07-5AFEB6EFFA6A}"/>
              </a:ext>
            </a:extLst>
          </p:cNvPr>
          <p:cNvSpPr txBox="1"/>
          <p:nvPr/>
        </p:nvSpPr>
        <p:spPr>
          <a:xfrm>
            <a:off x="306522" y="234240"/>
            <a:ext cx="291624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Redirección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B6F9FAE-CDBB-9AAA-9A5E-5B1546ACD488}"/>
              </a:ext>
            </a:extLst>
          </p:cNvPr>
          <p:cNvSpPr txBox="1"/>
          <p:nvPr/>
        </p:nvSpPr>
        <p:spPr>
          <a:xfrm>
            <a:off x="4232035" y="1157004"/>
            <a:ext cx="7856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Redirige la salida estándar a un archivo o dispositivo, creando el archivo si no existe o sobrescribiendo si ya existe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5B5141-3B46-4877-AD7F-DD6692809A0A}"/>
              </a:ext>
            </a:extLst>
          </p:cNvPr>
          <p:cNvSpPr txBox="1"/>
          <p:nvPr/>
        </p:nvSpPr>
        <p:spPr>
          <a:xfrm>
            <a:off x="103842" y="1357058"/>
            <a:ext cx="412819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000" kern="1200" dirty="0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 &gt; </a:t>
            </a:r>
            <a:r>
              <a:rPr lang="es-MX" sz="2000" kern="1200" dirty="0" err="1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nombreArchivo</a:t>
            </a:r>
            <a:endParaRPr lang="es-MX" sz="2000" kern="1200" dirty="0">
              <a:solidFill>
                <a:srgbClr val="92D05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6662AD-ACBA-A0CB-77C3-11FE9C49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8" y="2357333"/>
            <a:ext cx="10729656" cy="38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88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5EB86BA-511D-FAE8-F7A2-B10FC9B03AFD}"/>
              </a:ext>
            </a:extLst>
          </p:cNvPr>
          <p:cNvSpPr txBox="1"/>
          <p:nvPr/>
        </p:nvSpPr>
        <p:spPr>
          <a:xfrm>
            <a:off x="4248511" y="143750"/>
            <a:ext cx="78561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Redirige la entrada estándar desde un archivo o dispositivo a un programa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135E0C-990E-6133-9EA9-704519DC440F}"/>
              </a:ext>
            </a:extLst>
          </p:cNvPr>
          <p:cNvSpPr txBox="1"/>
          <p:nvPr/>
        </p:nvSpPr>
        <p:spPr>
          <a:xfrm>
            <a:off x="120318" y="343804"/>
            <a:ext cx="412819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000" kern="1200" dirty="0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 &lt; </a:t>
            </a:r>
            <a:r>
              <a:rPr lang="es-MX" sz="2000" kern="1200" dirty="0" err="1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nombreArchivo</a:t>
            </a:r>
            <a:endParaRPr lang="es-MX" sz="2000" kern="1200" dirty="0">
              <a:solidFill>
                <a:srgbClr val="92D05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D9C317-877C-6544-7A35-6B8EF307B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92" y="1097857"/>
            <a:ext cx="11387815" cy="40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80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29851BD-944C-41D4-F3A1-93A5FC1C8F1E}"/>
              </a:ext>
            </a:extLst>
          </p:cNvPr>
          <p:cNvSpPr txBox="1"/>
          <p:nvPr/>
        </p:nvSpPr>
        <p:spPr>
          <a:xfrm>
            <a:off x="4248511" y="143750"/>
            <a:ext cx="78561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Redirige la entrada estándar desde un archivo o dispositivo a un programa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2DC5E3-B14A-640D-5B6E-E7ED6883F1F1}"/>
              </a:ext>
            </a:extLst>
          </p:cNvPr>
          <p:cNvSpPr txBox="1"/>
          <p:nvPr/>
        </p:nvSpPr>
        <p:spPr>
          <a:xfrm>
            <a:off x="120318" y="343804"/>
            <a:ext cx="412819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000" kern="1200" dirty="0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 &gt;&gt; </a:t>
            </a:r>
            <a:r>
              <a:rPr lang="es-MX" sz="2000" kern="1200" dirty="0" err="1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nombreArchivo</a:t>
            </a:r>
            <a:endParaRPr lang="es-MX" sz="2000" kern="1200" dirty="0">
              <a:solidFill>
                <a:srgbClr val="92D05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546800-A140-25A7-3E19-2B3341E9BFE5}"/>
              </a:ext>
            </a:extLst>
          </p:cNvPr>
          <p:cNvSpPr txBox="1"/>
          <p:nvPr/>
        </p:nvSpPr>
        <p:spPr>
          <a:xfrm>
            <a:off x="4312494" y="1470453"/>
            <a:ext cx="356701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Canalizaciones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EA83A4-5935-E41E-CB3A-8BC2FD8B6D50}"/>
              </a:ext>
            </a:extLst>
          </p:cNvPr>
          <p:cNvSpPr txBox="1"/>
          <p:nvPr/>
        </p:nvSpPr>
        <p:spPr>
          <a:xfrm>
            <a:off x="120318" y="2487515"/>
            <a:ext cx="412819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000" dirty="0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</a:t>
            </a:r>
            <a:r>
              <a:rPr lang="es-MX" sz="2000" kern="1200" dirty="0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omando | comando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AD2818B-58E8-EC2B-36FD-3D1DB66A22A2}"/>
              </a:ext>
            </a:extLst>
          </p:cNvPr>
          <p:cNvSpPr txBox="1"/>
          <p:nvPr/>
        </p:nvSpPr>
        <p:spPr>
          <a:xfrm>
            <a:off x="4248510" y="2449042"/>
            <a:ext cx="78561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/>
              <a:t>Canaliza la salía estándar a un archivo o dispositivo en la C-Shell </a:t>
            </a:r>
          </a:p>
        </p:txBody>
      </p:sp>
    </p:spTree>
    <p:extLst>
      <p:ext uri="{BB962C8B-B14F-4D97-AF65-F5344CB8AC3E}">
        <p14:creationId xmlns:p14="http://schemas.microsoft.com/office/powerpoint/2010/main" val="117842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suarios y perfiles">
            <a:extLst>
              <a:ext uri="{FF2B5EF4-FFF2-40B4-BE49-F238E27FC236}">
                <a16:creationId xmlns:a16="http://schemas.microsoft.com/office/drawing/2014/main" id="{6B41D125-ECB7-9D83-A46C-54832984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547687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Nuestros lectores opinan: ¿qué sistema operativo utilizas y por qué?">
            <a:extLst>
              <a:ext uri="{FF2B5EF4-FFF2-40B4-BE49-F238E27FC236}">
                <a16:creationId xmlns:a16="http://schemas.microsoft.com/office/drawing/2014/main" id="{2AB11B1A-F76D-B007-7771-F293B21F1F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3146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B5FA89-0AD4-C600-D75D-547359AA1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200" r="97500">
                        <a14:foregroundMark x1="38800" y1="41000" x2="38800" y2="41000"/>
                        <a14:foregroundMark x1="48500" y1="42167" x2="48500" y2="42167"/>
                        <a14:foregroundMark x1="54400" y1="55667" x2="54400" y2="55667"/>
                        <a14:foregroundMark x1="75000" y1="47333" x2="88800" y2="45500"/>
                        <a14:foregroundMark x1="88800" y1="45500" x2="87600" y2="58167"/>
                        <a14:foregroundMark x1="87600" y1="58167" x2="81400" y2="54833"/>
                        <a14:foregroundMark x1="81400" y1="54833" x2="88700" y2="40000"/>
                        <a14:foregroundMark x1="88700" y1="40000" x2="94300" y2="48667"/>
                        <a14:foregroundMark x1="94300" y1="48667" x2="94500" y2="50000"/>
                        <a14:foregroundMark x1="42700" y1="44500" x2="42700" y2="44500"/>
                        <a14:foregroundMark x1="41000" y1="57667" x2="41000" y2="57667"/>
                        <a14:foregroundMark x1="41000" y1="57667" x2="35600" y2="56167"/>
                        <a14:foregroundMark x1="35600" y1="56167" x2="42500" y2="60000"/>
                        <a14:foregroundMark x1="40500" y1="48500" x2="44400" y2="39833"/>
                        <a14:foregroundMark x1="52900" y1="56667" x2="54700" y2="59333"/>
                        <a14:foregroundMark x1="70200" y1="58000" x2="86300" y2="41000"/>
                        <a14:foregroundMark x1="86300" y1="41000" x2="90000" y2="59833"/>
                        <a14:foregroundMark x1="90000" y1="59833" x2="81600" y2="57667"/>
                        <a14:foregroundMark x1="81600" y1="57667" x2="87900" y2="42500"/>
                        <a14:foregroundMark x1="87900" y1="42500" x2="93400" y2="48167"/>
                        <a14:foregroundMark x1="93400" y1="48833" x2="94200" y2="67000"/>
                        <a14:foregroundMark x1="94200" y1="67000" x2="87400" y2="70500"/>
                        <a14:foregroundMark x1="87400" y1="70500" x2="80500" y2="70667"/>
                        <a14:foregroundMark x1="80500" y1="70667" x2="76300" y2="64833"/>
                        <a14:foregroundMark x1="76300" y1="64833" x2="83800" y2="57000"/>
                        <a14:foregroundMark x1="96500" y1="57000" x2="97500" y2="47833"/>
                        <a14:foregroundMark x1="97500" y1="47833" x2="95600" y2="45167"/>
                        <a14:foregroundMark x1="57900" y1="48167" x2="53900" y2="44167"/>
                        <a14:foregroundMark x1="44900" y1="56500" x2="37200" y2="63000"/>
                        <a14:foregroundMark x1="56600" y1="36333" x2="47800" y2="49000"/>
                        <a14:foregroundMark x1="7500" y1="44500" x2="21100" y2="59333"/>
                        <a14:foregroundMark x1="15100" y1="35333" x2="17100" y2="28333"/>
                        <a14:foregroundMark x1="16900" y1="43667" x2="10100" y2="61833"/>
                        <a14:foregroundMark x1="10100" y1="61833" x2="8800" y2="63333"/>
                        <a14:foregroundMark x1="8700" y1="61833" x2="6000" y2="53000"/>
                        <a14:foregroundMark x1="6000" y1="53000" x2="5500" y2="44500"/>
                        <a14:foregroundMark x1="5500" y1="44500" x2="14400" y2="43833"/>
                        <a14:foregroundMark x1="14400" y1="43833" x2="19900" y2="40667"/>
                        <a14:foregroundMark x1="19900" y1="40667" x2="18800" y2="53833"/>
                        <a14:foregroundMark x1="18800" y1="53833" x2="16200" y2="64167"/>
                        <a14:foregroundMark x1="16200" y1="64167" x2="6200" y2="66000"/>
                        <a14:foregroundMark x1="41400" y1="50833" x2="36300" y2="46000"/>
                        <a14:foregroundMark x1="36300" y1="46000" x2="43500" y2="37667"/>
                        <a14:foregroundMark x1="43500" y1="37667" x2="45000" y2="37167"/>
                      </a14:backgroundRemoval>
                    </a14:imgEffect>
                  </a14:imgLayer>
                </a14:imgProps>
              </a:ext>
            </a:extLst>
          </a:blip>
          <a:srcRect t="23043" b="22371"/>
          <a:stretch/>
        </p:blipFill>
        <p:spPr>
          <a:xfrm>
            <a:off x="6305549" y="700088"/>
            <a:ext cx="4100627" cy="13430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7AAA19-9269-213E-F8EC-87C9A65EAA87}"/>
              </a:ext>
            </a:extLst>
          </p:cNvPr>
          <p:cNvSpPr txBox="1"/>
          <p:nvPr/>
        </p:nvSpPr>
        <p:spPr>
          <a:xfrm>
            <a:off x="1706728" y="2043112"/>
            <a:ext cx="228424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Usuarios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7E1E32-55C0-17AA-4725-0A40694F08FF}"/>
              </a:ext>
            </a:extLst>
          </p:cNvPr>
          <p:cNvSpPr txBox="1"/>
          <p:nvPr/>
        </p:nvSpPr>
        <p:spPr>
          <a:xfrm>
            <a:off x="6305550" y="1989251"/>
            <a:ext cx="530542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Sistemas operativos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8BE148B-EA2F-E784-E44D-F4F8AA7B7CEF}"/>
              </a:ext>
            </a:extLst>
          </p:cNvPr>
          <p:cNvCxnSpPr>
            <a:cxnSpLocks/>
            <a:endCxn id="2050" idx="3"/>
          </p:cNvCxnSpPr>
          <p:nvPr/>
        </p:nvCxnSpPr>
        <p:spPr>
          <a:xfrm flipH="1">
            <a:off x="4157663" y="1371599"/>
            <a:ext cx="2147885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9036DBCC-4998-F9F3-93C7-296C7BE30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62" y="3429000"/>
            <a:ext cx="2997200" cy="2997200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53CE6BB-A130-C13C-9E85-E35D14445F1E}"/>
              </a:ext>
            </a:extLst>
          </p:cNvPr>
          <p:cNvCxnSpPr>
            <a:cxnSpLocks/>
          </p:cNvCxnSpPr>
          <p:nvPr/>
        </p:nvCxnSpPr>
        <p:spPr>
          <a:xfrm flipH="1" flipV="1">
            <a:off x="6926262" y="3581400"/>
            <a:ext cx="2049463" cy="825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34EE2F-0199-75F2-5082-7DFAD6F23836}"/>
              </a:ext>
            </a:extLst>
          </p:cNvPr>
          <p:cNvSpPr txBox="1"/>
          <p:nvPr/>
        </p:nvSpPr>
        <p:spPr>
          <a:xfrm>
            <a:off x="8936035" y="4189968"/>
            <a:ext cx="325596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Root</a:t>
            </a:r>
          </a:p>
          <a:p>
            <a:pPr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Superusuario</a:t>
            </a:r>
            <a:endParaRPr lang="es-MX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F0FF3A6-C0A4-C11C-FA03-8C0F3252BB48}"/>
              </a:ext>
            </a:extLst>
          </p:cNvPr>
          <p:cNvSpPr txBox="1"/>
          <p:nvPr/>
        </p:nvSpPr>
        <p:spPr>
          <a:xfrm>
            <a:off x="502691" y="4967104"/>
            <a:ext cx="228424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Permisos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27194D2-5936-6FCF-3D44-12931B349F0F}"/>
              </a:ext>
            </a:extLst>
          </p:cNvPr>
          <p:cNvCxnSpPr>
            <a:cxnSpLocks/>
          </p:cNvCxnSpPr>
          <p:nvPr/>
        </p:nvCxnSpPr>
        <p:spPr>
          <a:xfrm>
            <a:off x="1540038" y="2195512"/>
            <a:ext cx="0" cy="273208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0BC14F1-07D7-E093-7B13-A87F3E9FAF89}"/>
              </a:ext>
            </a:extLst>
          </p:cNvPr>
          <p:cNvSpPr txBox="1"/>
          <p:nvPr/>
        </p:nvSpPr>
        <p:spPr>
          <a:xfrm>
            <a:off x="4157663" y="892529"/>
            <a:ext cx="228424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4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tiene</a:t>
            </a:r>
            <a:endParaRPr lang="es-MX" sz="32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D1E84B-7888-30E8-5C37-B6BEE7251BC4}"/>
              </a:ext>
            </a:extLst>
          </p:cNvPr>
          <p:cNvSpPr txBox="1"/>
          <p:nvPr/>
        </p:nvSpPr>
        <p:spPr>
          <a:xfrm rot="16200000">
            <a:off x="309911" y="3112561"/>
            <a:ext cx="228424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4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tienen</a:t>
            </a:r>
            <a:endParaRPr lang="es-MX" sz="32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43509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075057E-52D3-197E-BCC9-9A49B701C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3" t="16326" r="2882" b="23945"/>
          <a:stretch/>
        </p:blipFill>
        <p:spPr>
          <a:xfrm>
            <a:off x="791546" y="2027380"/>
            <a:ext cx="10608907" cy="40961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443334-03D1-3DA0-B12B-B8153C282007}"/>
              </a:ext>
            </a:extLst>
          </p:cNvPr>
          <p:cNvSpPr txBox="1"/>
          <p:nvPr/>
        </p:nvSpPr>
        <p:spPr>
          <a:xfrm>
            <a:off x="3533775" y="0"/>
            <a:ext cx="530542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Directorios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Sistemas operativos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Windows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8271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2BF58E2-AB83-20ED-F9A4-766AA5F94D08}"/>
              </a:ext>
            </a:extLst>
          </p:cNvPr>
          <p:cNvSpPr txBox="1"/>
          <p:nvPr/>
        </p:nvSpPr>
        <p:spPr>
          <a:xfrm>
            <a:off x="3443287" y="578264"/>
            <a:ext cx="530542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Linux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50DAAAF-7162-B877-26F2-72F76BAE7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347250"/>
            <a:ext cx="11258550" cy="46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2000D97-8947-AB47-D8DF-C81F6AD50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3" t="5833" r="38672" b="47084"/>
          <a:stretch/>
        </p:blipFill>
        <p:spPr>
          <a:xfrm>
            <a:off x="209551" y="2690242"/>
            <a:ext cx="5781675" cy="30015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2E8FFD5-1B16-467A-3CAB-77D56BA1A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4859"/>
            <a:ext cx="5685906" cy="45475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02B2791-AA64-E3B1-6AE6-7EC6892E1EC6}"/>
              </a:ext>
            </a:extLst>
          </p:cNvPr>
          <p:cNvSpPr txBox="1"/>
          <p:nvPr/>
        </p:nvSpPr>
        <p:spPr>
          <a:xfrm>
            <a:off x="80963" y="102014"/>
            <a:ext cx="530542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Terminal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Consola de 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Shell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967EBA-1442-ED49-1FCB-EB9ED75318FD}"/>
              </a:ext>
            </a:extLst>
          </p:cNvPr>
          <p:cNvSpPr txBox="1"/>
          <p:nvPr/>
        </p:nvSpPr>
        <p:spPr>
          <a:xfrm>
            <a:off x="0" y="58490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Una forma de controlar a un sistema sin necesidad de una interfaz gráfica(GUI)</a:t>
            </a:r>
          </a:p>
        </p:txBody>
      </p:sp>
    </p:spTree>
    <p:extLst>
      <p:ext uri="{BB962C8B-B14F-4D97-AF65-F5344CB8AC3E}">
        <p14:creationId xmlns:p14="http://schemas.microsoft.com/office/powerpoint/2010/main" val="107058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C8B1C1-72F8-77E4-C55C-653FED7C0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4445" r="21640" b="69583"/>
          <a:stretch/>
        </p:blipFill>
        <p:spPr>
          <a:xfrm>
            <a:off x="523874" y="561975"/>
            <a:ext cx="9172575" cy="1781175"/>
          </a:xfrm>
          <a:prstGeom prst="rect">
            <a:avLst/>
          </a:prstGeom>
        </p:spPr>
      </p:pic>
      <p:sp>
        <p:nvSpPr>
          <p:cNvPr id="10" name="Cerrar llave 9">
            <a:extLst>
              <a:ext uri="{FF2B5EF4-FFF2-40B4-BE49-F238E27FC236}">
                <a16:creationId xmlns:a16="http://schemas.microsoft.com/office/drawing/2014/main" id="{C2E3A57D-0D6A-0769-714F-261418EEDF5E}"/>
              </a:ext>
            </a:extLst>
          </p:cNvPr>
          <p:cNvSpPr/>
          <p:nvPr/>
        </p:nvSpPr>
        <p:spPr>
          <a:xfrm rot="5400000">
            <a:off x="1557337" y="900115"/>
            <a:ext cx="247650" cy="2162175"/>
          </a:xfrm>
          <a:prstGeom prst="rightBrace">
            <a:avLst>
              <a:gd name="adj1" fmla="val 8333"/>
              <a:gd name="adj2" fmla="val 51762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6AE80B-487D-F541-F9E1-DCB90BAEF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94" r="50625" b="50000"/>
          <a:stretch/>
        </p:blipFill>
        <p:spPr>
          <a:xfrm>
            <a:off x="523875" y="2809875"/>
            <a:ext cx="9172574" cy="38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2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ear una ruta relativa en Java – BLOG – Planeta Buhoos – Una Comunidad  100% Virtual">
            <a:extLst>
              <a:ext uri="{FF2B5EF4-FFF2-40B4-BE49-F238E27FC236}">
                <a16:creationId xmlns:a16="http://schemas.microsoft.com/office/drawing/2014/main" id="{BF586ECE-F45C-D574-CA1F-E9D4F5F0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82" y="1702364"/>
            <a:ext cx="6697770" cy="46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061E044-75EC-FF28-9086-B4909C37CC59}"/>
              </a:ext>
            </a:extLst>
          </p:cNvPr>
          <p:cNvSpPr txBox="1"/>
          <p:nvPr/>
        </p:nvSpPr>
        <p:spPr>
          <a:xfrm>
            <a:off x="5364956" y="0"/>
            <a:ext cx="146208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Rutas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2EDC8B-3A40-F1E5-E999-717B48A1BBFF}"/>
              </a:ext>
            </a:extLst>
          </p:cNvPr>
          <p:cNvSpPr txBox="1"/>
          <p:nvPr/>
        </p:nvSpPr>
        <p:spPr>
          <a:xfrm>
            <a:off x="1057272" y="1427919"/>
            <a:ext cx="244792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Absolutas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C97067-327B-D963-6882-8103CDDD80B5}"/>
              </a:ext>
            </a:extLst>
          </p:cNvPr>
          <p:cNvSpPr txBox="1"/>
          <p:nvPr/>
        </p:nvSpPr>
        <p:spPr>
          <a:xfrm>
            <a:off x="8858248" y="1427088"/>
            <a:ext cx="227648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Relativas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3752B52B-0940-A192-9050-F7715E0A0B2A}"/>
              </a:ext>
            </a:extLst>
          </p:cNvPr>
          <p:cNvSpPr/>
          <p:nvPr/>
        </p:nvSpPr>
        <p:spPr>
          <a:xfrm rot="5400000">
            <a:off x="5826917" y="-2843591"/>
            <a:ext cx="523875" cy="761523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197BAE2-1798-4595-BC53-46FEA156C3DB}"/>
              </a:ext>
            </a:extLst>
          </p:cNvPr>
          <p:cNvSpPr/>
          <p:nvPr/>
        </p:nvSpPr>
        <p:spPr>
          <a:xfrm>
            <a:off x="3581400" y="5314950"/>
            <a:ext cx="1495425" cy="1190625"/>
          </a:xfrm>
          <a:prstGeom prst="ellipse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635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1D9AA0-7601-BA4E-B916-33EA811CA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56" b="186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93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DF7BC7BEEDD849A8A70B5D40E116AF" ma:contentTypeVersion="8" ma:contentTypeDescription="Create a new document." ma:contentTypeScope="" ma:versionID="2fdb5004fd0c74d29a2b74eace215fb8">
  <xsd:schema xmlns:xsd="http://www.w3.org/2001/XMLSchema" xmlns:xs="http://www.w3.org/2001/XMLSchema" xmlns:p="http://schemas.microsoft.com/office/2006/metadata/properties" xmlns:ns3="b63a124d-9b4c-46a0-a1fd-d5fcb549642b" xmlns:ns4="d6207ea0-20b2-4e36-9030-c437513276c0" targetNamespace="http://schemas.microsoft.com/office/2006/metadata/properties" ma:root="true" ma:fieldsID="ca34c8c59e1c42a88c09ea1843a85291" ns3:_="" ns4:_="">
    <xsd:import namespace="b63a124d-9b4c-46a0-a1fd-d5fcb549642b"/>
    <xsd:import namespace="d6207ea0-20b2-4e36-9030-c437513276c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a124d-9b4c-46a0-a1fd-d5fcb54964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07ea0-20b2-4e36-9030-c43751327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207ea0-20b2-4e36-9030-c437513276c0" xsi:nil="true"/>
  </documentManagement>
</p:properties>
</file>

<file path=customXml/itemProps1.xml><?xml version="1.0" encoding="utf-8"?>
<ds:datastoreItem xmlns:ds="http://schemas.openxmlformats.org/officeDocument/2006/customXml" ds:itemID="{D1BA8D33-0509-449E-BB8E-342E85722C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93ED49-0E7E-4DAF-94E1-EEAE2EC42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3a124d-9b4c-46a0-a1fd-d5fcb549642b"/>
    <ds:schemaRef ds:uri="d6207ea0-20b2-4e36-9030-c43751327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0A7F7A-F9BE-47A8-8EA4-BC86B3FB50A6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d6207ea0-20b2-4e36-9030-c437513276c0"/>
    <ds:schemaRef ds:uri="b63a124d-9b4c-46a0-a1fd-d5fcb549642b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632</Words>
  <Application>Microsoft Office PowerPoint</Application>
  <PresentationFormat>Panorámica</PresentationFormat>
  <Paragraphs>88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ADLaM Display</vt:lpstr>
      <vt:lpstr>Aptos</vt:lpstr>
      <vt:lpstr>Aptos Display</vt:lpstr>
      <vt:lpstr>Arial</vt:lpstr>
      <vt:lpstr>Consolas</vt:lpstr>
      <vt:lpstr>Google Sans</vt:lpstr>
      <vt:lpstr>Pontano Sans</vt:lpstr>
      <vt:lpstr>Söhne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Vicente Jimenez</dc:creator>
  <cp:lastModifiedBy>Leonardo Vicente Jimenez</cp:lastModifiedBy>
  <cp:revision>4</cp:revision>
  <dcterms:created xsi:type="dcterms:W3CDTF">2024-03-06T15:04:39Z</dcterms:created>
  <dcterms:modified xsi:type="dcterms:W3CDTF">2024-03-21T14:55:55Z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0x010100BDDF7BC7BEEDD849A8A70B5D40E116AF</vt:lpwstr>
  </property>
</Properties>
</file>